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7" r:id="rId4"/>
    <p:sldId id="258" r:id="rId5"/>
    <p:sldId id="260" r:id="rId6"/>
    <p:sldId id="259" r:id="rId7"/>
    <p:sldId id="261" r:id="rId8"/>
    <p:sldId id="262" r:id="rId9"/>
    <p:sldId id="263" r:id="rId10"/>
    <p:sldId id="264"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6530"/>
    <a:srgbClr val="24451F"/>
    <a:srgbClr val="0B4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72" d="100"/>
          <a:sy n="72" d="100"/>
        </p:scale>
        <p:origin x="85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7964-1704-02A9-E5E5-F57CFEC041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506C2E-2B51-689F-20D8-37EC6512F1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E75210-52C3-418B-D89A-139779EF4519}"/>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5" name="Footer Placeholder 4">
            <a:extLst>
              <a:ext uri="{FF2B5EF4-FFF2-40B4-BE49-F238E27FC236}">
                <a16:creationId xmlns:a16="http://schemas.microsoft.com/office/drawing/2014/main" id="{F1D6631F-172E-2426-1830-398949675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34212-B942-9EAB-943C-68BF9AA00E95}"/>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1183459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124C-7007-F87B-7FC9-77C6EF1261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D9A1CB-6689-5D2E-B1EA-D7A3094E01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C6435-82E5-C861-5AED-C1DB2E071065}"/>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5" name="Footer Placeholder 4">
            <a:extLst>
              <a:ext uri="{FF2B5EF4-FFF2-40B4-BE49-F238E27FC236}">
                <a16:creationId xmlns:a16="http://schemas.microsoft.com/office/drawing/2014/main" id="{843DEFFC-9579-7C08-A172-D09B3C916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EB284-963D-CF37-3CD9-7EA58EFBB551}"/>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722798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90162E-82B6-B5E8-CF01-034E2D8E96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1BC6FB-A6BF-8545-7D26-3500B4CF1B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E570D-EB4E-FD90-E204-B06F919B4B8E}"/>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5" name="Footer Placeholder 4">
            <a:extLst>
              <a:ext uri="{FF2B5EF4-FFF2-40B4-BE49-F238E27FC236}">
                <a16:creationId xmlns:a16="http://schemas.microsoft.com/office/drawing/2014/main" id="{C3A1D000-B99E-5F6A-A07B-5A840C5A5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97764-41B1-103E-A94F-843B49C8D719}"/>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2219458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0129-AAE3-669A-8B2A-A04269DA1C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37569-D4A5-254A-E976-A4D3CC379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359B63-6934-0074-4639-4BDF6BF282EF}"/>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5" name="Footer Placeholder 4">
            <a:extLst>
              <a:ext uri="{FF2B5EF4-FFF2-40B4-BE49-F238E27FC236}">
                <a16:creationId xmlns:a16="http://schemas.microsoft.com/office/drawing/2014/main" id="{1FD963A6-F1B8-6BE3-C5EC-EE6FE38D1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B942F-E1AB-891D-D3AF-82A0E115A35C}"/>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2784591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2BA8-A7F5-3A3B-BEAC-4A12D091EA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F25735-8D6A-7A4E-C939-25FCD6A67B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8A19B-7428-B590-D8B1-C2AE2A986CE8}"/>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5" name="Footer Placeholder 4">
            <a:extLst>
              <a:ext uri="{FF2B5EF4-FFF2-40B4-BE49-F238E27FC236}">
                <a16:creationId xmlns:a16="http://schemas.microsoft.com/office/drawing/2014/main" id="{6CD5C96B-B9FB-2EBF-E028-389A6C4EB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F67F9-33B1-C203-19FD-A23734564DDD}"/>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179464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8A659-16B1-953B-0941-D70F28E101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D0688-1944-EE47-F77E-19BA70C0A4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52FEC9-E770-221D-3988-92C2386406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FDC34A-5822-7F65-1B31-080416CCFCE8}"/>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6" name="Footer Placeholder 5">
            <a:extLst>
              <a:ext uri="{FF2B5EF4-FFF2-40B4-BE49-F238E27FC236}">
                <a16:creationId xmlns:a16="http://schemas.microsoft.com/office/drawing/2014/main" id="{3E72D3E7-27FA-CDB0-07BF-E58E070A4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C8B7D9-7A71-1C3C-5764-DA57CD4F2726}"/>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538951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1CA64-BE7F-80EA-02CA-B4239C1F52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DBCAD5-AA74-9594-6763-FF50D94551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C0FDEB-7D0D-A5EB-86F6-2B2A8E4F78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863A85-C9D4-DEF9-D679-B2720D3FF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C92DDE-0289-0915-8F0D-0F9752FE96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8FBD67-EDDF-A4EE-A9D0-38ED78E1FBE8}"/>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8" name="Footer Placeholder 7">
            <a:extLst>
              <a:ext uri="{FF2B5EF4-FFF2-40B4-BE49-F238E27FC236}">
                <a16:creationId xmlns:a16="http://schemas.microsoft.com/office/drawing/2014/main" id="{8FA4EF9F-1DA7-2BA2-47C3-F91948B530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1DE00A-FE78-09C9-4D0B-F39B97B83BD3}"/>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3781643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299D-E742-8A45-1082-404C65977B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57740A-01C6-378C-F37E-C9BF19FFBD01}"/>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4" name="Footer Placeholder 3">
            <a:extLst>
              <a:ext uri="{FF2B5EF4-FFF2-40B4-BE49-F238E27FC236}">
                <a16:creationId xmlns:a16="http://schemas.microsoft.com/office/drawing/2014/main" id="{C9A72D4E-1CF0-BA0B-4431-EB4112FF56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EEC6AF-20F4-830D-1AD0-BFD2436BE88E}"/>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3608974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C84518-3B61-9B0B-5FCA-51548E95351B}"/>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3" name="Footer Placeholder 2">
            <a:extLst>
              <a:ext uri="{FF2B5EF4-FFF2-40B4-BE49-F238E27FC236}">
                <a16:creationId xmlns:a16="http://schemas.microsoft.com/office/drawing/2014/main" id="{C0F20F9B-B187-3E9F-D903-AFEBF151CA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8A83A5-1E19-35C2-1C14-2CBE91AA8742}"/>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87553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C42B8-6FDC-F5E5-AD4A-2054842A0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2F3E19-FB88-8ADA-B06D-E53C8AFADB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4E5D7A-EF5D-68EE-0A2F-D088D6148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BAFC5-F4D7-F515-5A72-25CED1251B97}"/>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6" name="Footer Placeholder 5">
            <a:extLst>
              <a:ext uri="{FF2B5EF4-FFF2-40B4-BE49-F238E27FC236}">
                <a16:creationId xmlns:a16="http://schemas.microsoft.com/office/drawing/2014/main" id="{8BBC03DD-30F5-7890-B7B4-FAB93428AA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205CF2-2A86-952F-BBB6-2854B6C4EEF8}"/>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308604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A2DA-8B44-13E8-1C5C-7A4A601C3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49763F-1C93-88C5-CFD2-8C68DAEDD0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8C4C53-1711-F6B1-89EF-E65571BEA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E1C604-E349-81E1-F929-ABCA13A8574D}"/>
              </a:ext>
            </a:extLst>
          </p:cNvPr>
          <p:cNvSpPr>
            <a:spLocks noGrp="1"/>
          </p:cNvSpPr>
          <p:nvPr>
            <p:ph type="dt" sz="half" idx="10"/>
          </p:nvPr>
        </p:nvSpPr>
        <p:spPr/>
        <p:txBody>
          <a:bodyPr/>
          <a:lstStyle/>
          <a:p>
            <a:fld id="{4DBE593F-B1D8-49AF-8037-51F71C8A7F81}" type="datetimeFigureOut">
              <a:rPr lang="en-US" smtClean="0"/>
              <a:t>5/21/2024</a:t>
            </a:fld>
            <a:endParaRPr lang="en-US"/>
          </a:p>
        </p:txBody>
      </p:sp>
      <p:sp>
        <p:nvSpPr>
          <p:cNvPr id="6" name="Footer Placeholder 5">
            <a:extLst>
              <a:ext uri="{FF2B5EF4-FFF2-40B4-BE49-F238E27FC236}">
                <a16:creationId xmlns:a16="http://schemas.microsoft.com/office/drawing/2014/main" id="{42FADA7B-8748-C3E5-3D08-1B1F5AE4F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D28D6-D138-FBA6-4D7D-C9345F8F809F}"/>
              </a:ext>
            </a:extLst>
          </p:cNvPr>
          <p:cNvSpPr>
            <a:spLocks noGrp="1"/>
          </p:cNvSpPr>
          <p:nvPr>
            <p:ph type="sldNum" sz="quarter" idx="12"/>
          </p:nvPr>
        </p:nvSpPr>
        <p:spPr/>
        <p:txBody>
          <a:bodyPr/>
          <a:lstStyle/>
          <a:p>
            <a:fld id="{88F1BA05-035D-4C19-BDD2-05F8FE7AA685}" type="slidenum">
              <a:rPr lang="en-US" smtClean="0"/>
              <a:t>‹#›</a:t>
            </a:fld>
            <a:endParaRPr lang="en-US"/>
          </a:p>
        </p:txBody>
      </p:sp>
    </p:spTree>
    <p:extLst>
      <p:ext uri="{BB962C8B-B14F-4D97-AF65-F5344CB8AC3E}">
        <p14:creationId xmlns:p14="http://schemas.microsoft.com/office/powerpoint/2010/main" val="2227597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31142F-D324-0FD4-76B8-1F61063609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3F10BA-FB3E-3959-04CE-ABB3E6F294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58A19-27D4-9A15-C6D5-C85F815A91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BE593F-B1D8-49AF-8037-51F71C8A7F81}" type="datetimeFigureOut">
              <a:rPr lang="en-US" smtClean="0"/>
              <a:t>5/21/2024</a:t>
            </a:fld>
            <a:endParaRPr lang="en-US"/>
          </a:p>
        </p:txBody>
      </p:sp>
      <p:sp>
        <p:nvSpPr>
          <p:cNvPr id="5" name="Footer Placeholder 4">
            <a:extLst>
              <a:ext uri="{FF2B5EF4-FFF2-40B4-BE49-F238E27FC236}">
                <a16:creationId xmlns:a16="http://schemas.microsoft.com/office/drawing/2014/main" id="{6A1FE700-8703-FCF6-BEC2-732C373C36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8692C0A-7B5A-BBB6-D45F-6222EB23BC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F1BA05-035D-4C19-BDD2-05F8FE7AA685}" type="slidenum">
              <a:rPr lang="en-US" smtClean="0"/>
              <a:t>‹#›</a:t>
            </a:fld>
            <a:endParaRPr lang="en-US"/>
          </a:p>
        </p:txBody>
      </p:sp>
    </p:spTree>
    <p:extLst>
      <p:ext uri="{BB962C8B-B14F-4D97-AF65-F5344CB8AC3E}">
        <p14:creationId xmlns:p14="http://schemas.microsoft.com/office/powerpoint/2010/main" val="113140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61BE38-D56B-EF1D-8C08-7AECE8B57538}"/>
              </a:ext>
            </a:extLst>
          </p:cNvPr>
          <p:cNvSpPr txBox="1"/>
          <p:nvPr/>
        </p:nvSpPr>
        <p:spPr>
          <a:xfrm>
            <a:off x="5747026" y="4040661"/>
            <a:ext cx="3767720" cy="1015663"/>
          </a:xfrm>
          <a:prstGeom prst="rect">
            <a:avLst/>
          </a:prstGeom>
          <a:noFill/>
        </p:spPr>
        <p:txBody>
          <a:bodyPr wrap="square" rtlCol="0">
            <a:spAutoFit/>
          </a:bodyPr>
          <a:lstStyle/>
          <a:p>
            <a:r>
              <a:rPr lang="en-US" sz="6000" dirty="0">
                <a:solidFill>
                  <a:srgbClr val="116530"/>
                </a:solidFill>
                <a:latin typeface="High Tower Text" panose="02040502050506030303" pitchFamily="18" charset="0"/>
              </a:rPr>
              <a:t>System</a:t>
            </a:r>
          </a:p>
        </p:txBody>
      </p:sp>
      <p:sp>
        <p:nvSpPr>
          <p:cNvPr id="5" name="TextBox 4">
            <a:extLst>
              <a:ext uri="{FF2B5EF4-FFF2-40B4-BE49-F238E27FC236}">
                <a16:creationId xmlns:a16="http://schemas.microsoft.com/office/drawing/2014/main" id="{97AFF091-74FF-1336-1E55-D795F8D23ACE}"/>
              </a:ext>
            </a:extLst>
          </p:cNvPr>
          <p:cNvSpPr txBox="1"/>
          <p:nvPr/>
        </p:nvSpPr>
        <p:spPr>
          <a:xfrm>
            <a:off x="1662683" y="-237349"/>
            <a:ext cx="11754978" cy="1569660"/>
          </a:xfrm>
          <a:prstGeom prst="rect">
            <a:avLst/>
          </a:prstGeom>
          <a:noFill/>
        </p:spPr>
        <p:txBody>
          <a:bodyPr wrap="square" rtlCol="0">
            <a:spAutoFit/>
          </a:bodyPr>
          <a:lstStyle/>
          <a:p>
            <a:r>
              <a:rPr lang="en-US" sz="9600" dirty="0">
                <a:solidFill>
                  <a:srgbClr val="116530"/>
                </a:solidFill>
                <a:latin typeface="High Tower Text" panose="02040502050506030303" pitchFamily="18" charset="0"/>
              </a:rPr>
              <a:t>Capstone Project</a:t>
            </a:r>
          </a:p>
        </p:txBody>
      </p:sp>
      <p:pic>
        <p:nvPicPr>
          <p:cNvPr id="7" name="Picture 6">
            <a:extLst>
              <a:ext uri="{FF2B5EF4-FFF2-40B4-BE49-F238E27FC236}">
                <a16:creationId xmlns:a16="http://schemas.microsoft.com/office/drawing/2014/main" id="{D7F54247-CC29-A044-B2C5-AA885AA44FFA}"/>
              </a:ext>
            </a:extLst>
          </p:cNvPr>
          <p:cNvPicPr>
            <a:picLocks noChangeAspect="1"/>
          </p:cNvPicPr>
          <p:nvPr/>
        </p:nvPicPr>
        <p:blipFill>
          <a:blip r:embed="rId2"/>
          <a:stretch>
            <a:fillRect/>
          </a:stretch>
        </p:blipFill>
        <p:spPr>
          <a:xfrm>
            <a:off x="8164285" y="1161144"/>
            <a:ext cx="4533273" cy="5720766"/>
          </a:xfrm>
          <a:prstGeom prst="rect">
            <a:avLst/>
          </a:prstGeom>
        </p:spPr>
      </p:pic>
      <p:sp>
        <p:nvSpPr>
          <p:cNvPr id="8" name="TextBox 7">
            <a:extLst>
              <a:ext uri="{FF2B5EF4-FFF2-40B4-BE49-F238E27FC236}">
                <a16:creationId xmlns:a16="http://schemas.microsoft.com/office/drawing/2014/main" id="{6DC1DCB9-A99F-61A1-C978-F6FEE7FF9516}"/>
              </a:ext>
            </a:extLst>
          </p:cNvPr>
          <p:cNvSpPr txBox="1"/>
          <p:nvPr/>
        </p:nvSpPr>
        <p:spPr>
          <a:xfrm>
            <a:off x="1" y="1449840"/>
            <a:ext cx="3405386" cy="1015663"/>
          </a:xfrm>
          <a:prstGeom prst="rect">
            <a:avLst/>
          </a:prstGeom>
          <a:noFill/>
        </p:spPr>
        <p:txBody>
          <a:bodyPr wrap="square" rtlCol="0">
            <a:spAutoFit/>
          </a:bodyPr>
          <a:lstStyle/>
          <a:p>
            <a:r>
              <a:rPr lang="en-US" sz="6000" dirty="0">
                <a:solidFill>
                  <a:srgbClr val="116530"/>
                </a:solidFill>
                <a:latin typeface="High Tower Text" panose="02040502050506030303" pitchFamily="18" charset="0"/>
              </a:rPr>
              <a:t>Cannabis</a:t>
            </a:r>
          </a:p>
        </p:txBody>
      </p:sp>
      <p:sp>
        <p:nvSpPr>
          <p:cNvPr id="9" name="TextBox 8">
            <a:extLst>
              <a:ext uri="{FF2B5EF4-FFF2-40B4-BE49-F238E27FC236}">
                <a16:creationId xmlns:a16="http://schemas.microsoft.com/office/drawing/2014/main" id="{1CF2451A-0C69-892A-DD75-F41B21088258}"/>
              </a:ext>
            </a:extLst>
          </p:cNvPr>
          <p:cNvSpPr txBox="1"/>
          <p:nvPr/>
        </p:nvSpPr>
        <p:spPr>
          <a:xfrm>
            <a:off x="1388558" y="2653449"/>
            <a:ext cx="6151614" cy="1015663"/>
          </a:xfrm>
          <a:prstGeom prst="rect">
            <a:avLst/>
          </a:prstGeom>
          <a:noFill/>
        </p:spPr>
        <p:txBody>
          <a:bodyPr wrap="square" rtlCol="0">
            <a:spAutoFit/>
          </a:bodyPr>
          <a:lstStyle/>
          <a:p>
            <a:r>
              <a:rPr lang="en-US" sz="6000" dirty="0">
                <a:solidFill>
                  <a:srgbClr val="116530"/>
                </a:solidFill>
                <a:latin typeface="High Tower Text" panose="02040502050506030303" pitchFamily="18" charset="0"/>
              </a:rPr>
              <a:t>Recommendation</a:t>
            </a:r>
          </a:p>
        </p:txBody>
      </p:sp>
      <p:pic>
        <p:nvPicPr>
          <p:cNvPr id="10" name="Picture 9">
            <a:extLst>
              <a:ext uri="{FF2B5EF4-FFF2-40B4-BE49-F238E27FC236}">
                <a16:creationId xmlns:a16="http://schemas.microsoft.com/office/drawing/2014/main" id="{693A85F3-CF16-C2CD-DBF1-D7A95ED2E9C1}"/>
              </a:ext>
            </a:extLst>
          </p:cNvPr>
          <p:cNvPicPr>
            <a:picLocks noChangeAspect="1"/>
          </p:cNvPicPr>
          <p:nvPr/>
        </p:nvPicPr>
        <p:blipFill>
          <a:blip r:embed="rId3"/>
          <a:stretch>
            <a:fillRect/>
          </a:stretch>
        </p:blipFill>
        <p:spPr>
          <a:xfrm flipH="1">
            <a:off x="-1" y="3309257"/>
            <a:ext cx="5385907" cy="3572652"/>
          </a:xfrm>
          <a:prstGeom prst="rect">
            <a:avLst/>
          </a:prstGeom>
        </p:spPr>
      </p:pic>
      <p:sp>
        <p:nvSpPr>
          <p:cNvPr id="11" name="TextBox 10">
            <a:extLst>
              <a:ext uri="{FF2B5EF4-FFF2-40B4-BE49-F238E27FC236}">
                <a16:creationId xmlns:a16="http://schemas.microsoft.com/office/drawing/2014/main" id="{98B7F9E1-A3AB-FD31-388C-A8403E6E9613}"/>
              </a:ext>
            </a:extLst>
          </p:cNvPr>
          <p:cNvSpPr txBox="1"/>
          <p:nvPr/>
        </p:nvSpPr>
        <p:spPr>
          <a:xfrm>
            <a:off x="5486401" y="6282855"/>
            <a:ext cx="5501546" cy="523220"/>
          </a:xfrm>
          <a:prstGeom prst="rect">
            <a:avLst/>
          </a:prstGeom>
          <a:noFill/>
        </p:spPr>
        <p:txBody>
          <a:bodyPr wrap="square" rtlCol="0">
            <a:spAutoFit/>
          </a:bodyPr>
          <a:lstStyle/>
          <a:p>
            <a:r>
              <a:rPr lang="en-US" sz="2800" dirty="0">
                <a:solidFill>
                  <a:srgbClr val="116530"/>
                </a:solidFill>
                <a:latin typeface="High Tower Text" panose="02040502050506030303" pitchFamily="18" charset="0"/>
              </a:rPr>
              <a:t>Bailee Buckner</a:t>
            </a:r>
          </a:p>
        </p:txBody>
      </p:sp>
    </p:spTree>
    <p:extLst>
      <p:ext uri="{BB962C8B-B14F-4D97-AF65-F5344CB8AC3E}">
        <p14:creationId xmlns:p14="http://schemas.microsoft.com/office/powerpoint/2010/main" val="732517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3704A9-7FBF-23B2-8295-36A51A9950FB}"/>
              </a:ext>
            </a:extLst>
          </p:cNvPr>
          <p:cNvSpPr txBox="1"/>
          <p:nvPr/>
        </p:nvSpPr>
        <p:spPr>
          <a:xfrm>
            <a:off x="2080592" y="-64966"/>
            <a:ext cx="9190382" cy="1107996"/>
          </a:xfrm>
          <a:prstGeom prst="rect">
            <a:avLst/>
          </a:prstGeom>
          <a:noFill/>
        </p:spPr>
        <p:txBody>
          <a:bodyPr wrap="square" rtlCol="0">
            <a:spAutoFit/>
          </a:bodyPr>
          <a:lstStyle/>
          <a:p>
            <a:r>
              <a:rPr lang="en-US" sz="6600" dirty="0">
                <a:solidFill>
                  <a:srgbClr val="116530"/>
                </a:solidFill>
                <a:latin typeface="High Tower Text" panose="02040502050506030303" pitchFamily="18" charset="0"/>
              </a:rPr>
              <a:t>How the Model Works</a:t>
            </a:r>
          </a:p>
        </p:txBody>
      </p:sp>
      <p:pic>
        <p:nvPicPr>
          <p:cNvPr id="4" name="Picture 3" descr="Young businessman hands on head">
            <a:extLst>
              <a:ext uri="{FF2B5EF4-FFF2-40B4-BE49-F238E27FC236}">
                <a16:creationId xmlns:a16="http://schemas.microsoft.com/office/drawing/2014/main" id="{F23FE3D5-0CA0-0D58-ED13-12891981D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965" y="3697356"/>
            <a:ext cx="1328000" cy="3021496"/>
          </a:xfrm>
          <a:prstGeom prst="rect">
            <a:avLst/>
          </a:prstGeom>
        </p:spPr>
      </p:pic>
      <p:pic>
        <p:nvPicPr>
          <p:cNvPr id="6" name="Picture 5" descr="Business woman looking up">
            <a:extLst>
              <a:ext uri="{FF2B5EF4-FFF2-40B4-BE49-F238E27FC236}">
                <a16:creationId xmlns:a16="http://schemas.microsoft.com/office/drawing/2014/main" id="{92DFB0BB-52C2-95F9-EA24-51F7D9E647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617" y="2764390"/>
            <a:ext cx="952044" cy="3338238"/>
          </a:xfrm>
          <a:prstGeom prst="rect">
            <a:avLst/>
          </a:prstGeom>
        </p:spPr>
      </p:pic>
      <p:pic>
        <p:nvPicPr>
          <p:cNvPr id="8" name="Picture 7" descr="Businessman hand on face">
            <a:extLst>
              <a:ext uri="{FF2B5EF4-FFF2-40B4-BE49-F238E27FC236}">
                <a16:creationId xmlns:a16="http://schemas.microsoft.com/office/drawing/2014/main" id="{087981B8-A3ED-2EFE-0894-992B1A9EC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692" y="2531165"/>
            <a:ext cx="1093116" cy="3277250"/>
          </a:xfrm>
          <a:prstGeom prst="rect">
            <a:avLst/>
          </a:prstGeom>
        </p:spPr>
      </p:pic>
      <p:pic>
        <p:nvPicPr>
          <p:cNvPr id="10" name="Graphic 9" descr="Monitor outline">
            <a:extLst>
              <a:ext uri="{FF2B5EF4-FFF2-40B4-BE49-F238E27FC236}">
                <a16:creationId xmlns:a16="http://schemas.microsoft.com/office/drawing/2014/main" id="{19CFF65F-45C2-7203-4FD0-1622D73529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8434" y="2431774"/>
            <a:ext cx="3101009" cy="3101009"/>
          </a:xfrm>
          <a:prstGeom prst="rect">
            <a:avLst/>
          </a:prstGeom>
        </p:spPr>
      </p:pic>
      <p:pic>
        <p:nvPicPr>
          <p:cNvPr id="11" name="Picture 10">
            <a:extLst>
              <a:ext uri="{FF2B5EF4-FFF2-40B4-BE49-F238E27FC236}">
                <a16:creationId xmlns:a16="http://schemas.microsoft.com/office/drawing/2014/main" id="{7B2BD907-589B-49ED-F943-B70103CFD97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037" b="89893" l="7667" r="91167">
                        <a14:foregroundMark x1="57000" y1="10464" x2="63994" y2="9720"/>
                        <a14:foregroundMark x1="90630" y1="53983" x2="91167" y2="63853"/>
                        <a14:foregroundMark x1="90500" y1="51605" x2="90517" y2="51912"/>
                        <a14:foregroundMark x1="91167" y1="63853" x2="88667" y2="66587"/>
                        <a14:foregroundMark x1="9919" y1="70386" x2="8167" y2="77051"/>
                        <a14:foregroundMark x1="8167" y1="77051" x2="8500" y2="77408"/>
                        <a14:foregroundMark x1="8500" y1="74673" x2="9898" y2="70399"/>
                        <a14:foregroundMark x1="8255" y1="71425" x2="7833" y2="75743"/>
                        <a14:foregroundMark x1="51667" y1="87277" x2="54667" y2="89298"/>
                        <a14:foregroundMark x1="57833" y1="9394" x2="60833" y2="9037"/>
                        <a14:backgroundMark x1="64667" y1="9275" x2="66000" y2="9988"/>
                        <a14:backgroundMark x1="91167" y1="53627" x2="91167" y2="53983"/>
                        <a14:backgroundMark x1="92167" y1="54578" x2="90167" y2="53389"/>
                        <a14:backgroundMark x1="8000" y1="66706" x2="12000" y2="69084"/>
                      </a14:backgroundRemoval>
                    </a14:imgEffect>
                  </a14:imgLayer>
                </a14:imgProps>
              </a:ext>
            </a:extLst>
          </a:blip>
          <a:stretch>
            <a:fillRect/>
          </a:stretch>
        </p:blipFill>
        <p:spPr>
          <a:xfrm>
            <a:off x="9448801" y="2287541"/>
            <a:ext cx="2101817" cy="2915478"/>
          </a:xfrm>
          <a:prstGeom prst="rect">
            <a:avLst/>
          </a:prstGeom>
        </p:spPr>
      </p:pic>
      <p:sp>
        <p:nvSpPr>
          <p:cNvPr id="16" name="Graphic 12" descr="Arrow: Rotate right outline">
            <a:extLst>
              <a:ext uri="{FF2B5EF4-FFF2-40B4-BE49-F238E27FC236}">
                <a16:creationId xmlns:a16="http://schemas.microsoft.com/office/drawing/2014/main" id="{8CB71A94-D9F9-0407-002D-057AFF0E31D4}"/>
              </a:ext>
            </a:extLst>
          </p:cNvPr>
          <p:cNvSpPr/>
          <p:nvPr/>
        </p:nvSpPr>
        <p:spPr>
          <a:xfrm rot="19412499">
            <a:off x="3537875" y="1816047"/>
            <a:ext cx="1280600" cy="995997"/>
          </a:xfrm>
          <a:custGeom>
            <a:avLst/>
            <a:gdLst>
              <a:gd name="connsiteX0" fmla="*/ 7658 w 1280600"/>
              <a:gd name="connsiteY0" fmla="*/ 397215 h 995997"/>
              <a:gd name="connsiteX1" fmla="*/ 14065 w 1280600"/>
              <a:gd name="connsiteY1" fmla="*/ 392929 h 995997"/>
              <a:gd name="connsiteX2" fmla="*/ 156764 w 1280600"/>
              <a:gd name="connsiteY2" fmla="*/ 224028 h 995997"/>
              <a:gd name="connsiteX3" fmla="*/ 375093 w 1280600"/>
              <a:gd name="connsiteY3" fmla="*/ 157899 h 995997"/>
              <a:gd name="connsiteX4" fmla="*/ 470486 w 1280600"/>
              <a:gd name="connsiteY4" fmla="*/ 169520 h 995997"/>
              <a:gd name="connsiteX5" fmla="*/ 712025 w 1280600"/>
              <a:gd name="connsiteY5" fmla="*/ 358038 h 995997"/>
              <a:gd name="connsiteX6" fmla="*/ 765120 w 1280600"/>
              <a:gd name="connsiteY6" fmla="*/ 642422 h 995997"/>
              <a:gd name="connsiteX7" fmla="*/ 573656 w 1280600"/>
              <a:gd name="connsiteY7" fmla="*/ 642422 h 995997"/>
              <a:gd name="connsiteX8" fmla="*/ 927128 w 1280600"/>
              <a:gd name="connsiteY8" fmla="*/ 995997 h 995997"/>
              <a:gd name="connsiteX9" fmla="*/ 1280601 w 1280600"/>
              <a:gd name="connsiteY9" fmla="*/ 642422 h 995997"/>
              <a:gd name="connsiteX10" fmla="*/ 1089136 w 1280600"/>
              <a:gd name="connsiteY10" fmla="*/ 642422 h 995997"/>
              <a:gd name="connsiteX11" fmla="*/ 1015496 w 1280600"/>
              <a:gd name="connsiteY11" fmla="*/ 259390 h 995997"/>
              <a:gd name="connsiteX12" fmla="*/ 642877 w 1280600"/>
              <a:gd name="connsiteY12" fmla="*/ 4595 h 995997"/>
              <a:gd name="connsiteX13" fmla="*/ 566174 w 1280600"/>
              <a:gd name="connsiteY13" fmla="*/ 0 h 995997"/>
              <a:gd name="connsiteX14" fmla="*/ 192185 w 1280600"/>
              <a:gd name="connsiteY14" fmla="*/ 118030 h 995997"/>
              <a:gd name="connsiteX15" fmla="*/ 294 w 1280600"/>
              <a:gd name="connsiteY15" fmla="*/ 387804 h 995997"/>
              <a:gd name="connsiteX16" fmla="*/ 5313 w 1280600"/>
              <a:gd name="connsiteY16" fmla="*/ 396929 h 995997"/>
              <a:gd name="connsiteX17" fmla="*/ 7658 w 1280600"/>
              <a:gd name="connsiteY17" fmla="*/ 397215 h 995997"/>
              <a:gd name="connsiteX18" fmla="*/ 209270 w 1280600"/>
              <a:gd name="connsiteY18" fmla="*/ 141905 h 995997"/>
              <a:gd name="connsiteX19" fmla="*/ 566100 w 1280600"/>
              <a:gd name="connsiteY19" fmla="*/ 29382 h 995997"/>
              <a:gd name="connsiteX20" fmla="*/ 639284 w 1280600"/>
              <a:gd name="connsiteY20" fmla="*/ 33801 h 995997"/>
              <a:gd name="connsiteX21" fmla="*/ 990297 w 1280600"/>
              <a:gd name="connsiteY21" fmla="*/ 274751 h 995997"/>
              <a:gd name="connsiteX22" fmla="*/ 1059651 w 1280600"/>
              <a:gd name="connsiteY22" fmla="*/ 641479 h 995997"/>
              <a:gd name="connsiteX23" fmla="*/ 1058664 w 1280600"/>
              <a:gd name="connsiteY23" fmla="*/ 671878 h 995997"/>
              <a:gd name="connsiteX24" fmla="*/ 1209464 w 1280600"/>
              <a:gd name="connsiteY24" fmla="*/ 671878 h 995997"/>
              <a:gd name="connsiteX25" fmla="*/ 927128 w 1280600"/>
              <a:gd name="connsiteY25" fmla="*/ 954332 h 995997"/>
              <a:gd name="connsiteX26" fmla="*/ 644689 w 1280600"/>
              <a:gd name="connsiteY26" fmla="*/ 671878 h 995997"/>
              <a:gd name="connsiteX27" fmla="*/ 794576 w 1280600"/>
              <a:gd name="connsiteY27" fmla="*/ 671878 h 995997"/>
              <a:gd name="connsiteX28" fmla="*/ 794576 w 1280600"/>
              <a:gd name="connsiteY28" fmla="*/ 628150 h 995997"/>
              <a:gd name="connsiteX29" fmla="*/ 736857 w 1280600"/>
              <a:gd name="connsiteY29" fmla="*/ 342147 h 995997"/>
              <a:gd name="connsiteX30" fmla="*/ 477644 w 1280600"/>
              <a:gd name="connsiteY30" fmla="*/ 140918 h 995997"/>
              <a:gd name="connsiteX31" fmla="*/ 375196 w 1280600"/>
              <a:gd name="connsiteY31" fmla="*/ 128443 h 995997"/>
              <a:gd name="connsiteX32" fmla="*/ 152803 w 1280600"/>
              <a:gd name="connsiteY32" fmla="*/ 191597 h 995997"/>
              <a:gd name="connsiteX33" fmla="*/ 152621 w 1280600"/>
              <a:gd name="connsiteY33" fmla="*/ 191547 h 995997"/>
              <a:gd name="connsiteX34" fmla="*/ 152640 w 1280600"/>
              <a:gd name="connsiteY34" fmla="*/ 191391 h 995997"/>
              <a:gd name="connsiteX35" fmla="*/ 209270 w 1280600"/>
              <a:gd name="connsiteY35" fmla="*/ 141905 h 99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0600" h="995997">
                <a:moveTo>
                  <a:pt x="7658" y="397215"/>
                </a:moveTo>
                <a:cubicBezTo>
                  <a:pt x="10475" y="397250"/>
                  <a:pt x="13022" y="395546"/>
                  <a:pt x="14065" y="392929"/>
                </a:cubicBezTo>
                <a:cubicBezTo>
                  <a:pt x="44724" y="324280"/>
                  <a:pt x="94200" y="265720"/>
                  <a:pt x="156764" y="224028"/>
                </a:cubicBezTo>
                <a:cubicBezTo>
                  <a:pt x="221401" y="180882"/>
                  <a:pt x="297379" y="157870"/>
                  <a:pt x="375093" y="157899"/>
                </a:cubicBezTo>
                <a:cubicBezTo>
                  <a:pt x="407242" y="157908"/>
                  <a:pt x="439274" y="161809"/>
                  <a:pt x="470486" y="169520"/>
                </a:cubicBezTo>
                <a:cubicBezTo>
                  <a:pt x="572109" y="193084"/>
                  <a:pt x="656059" y="271143"/>
                  <a:pt x="712025" y="358038"/>
                </a:cubicBezTo>
                <a:cubicBezTo>
                  <a:pt x="767992" y="444934"/>
                  <a:pt x="765120" y="542242"/>
                  <a:pt x="765120" y="642422"/>
                </a:cubicBezTo>
                <a:lnTo>
                  <a:pt x="573656" y="642422"/>
                </a:lnTo>
                <a:lnTo>
                  <a:pt x="927128" y="995997"/>
                </a:lnTo>
                <a:lnTo>
                  <a:pt x="1280601" y="642422"/>
                </a:lnTo>
                <a:lnTo>
                  <a:pt x="1089136" y="642422"/>
                </a:lnTo>
                <a:cubicBezTo>
                  <a:pt x="1093555" y="505451"/>
                  <a:pt x="1089136" y="380263"/>
                  <a:pt x="1015496" y="259390"/>
                </a:cubicBezTo>
                <a:cubicBezTo>
                  <a:pt x="933019" y="123892"/>
                  <a:pt x="801940" y="23668"/>
                  <a:pt x="642877" y="4595"/>
                </a:cubicBezTo>
                <a:cubicBezTo>
                  <a:pt x="617424" y="1533"/>
                  <a:pt x="591811" y="-1"/>
                  <a:pt x="566174" y="0"/>
                </a:cubicBezTo>
                <a:cubicBezTo>
                  <a:pt x="432383" y="231"/>
                  <a:pt x="301871" y="41421"/>
                  <a:pt x="192185" y="118030"/>
                </a:cubicBezTo>
                <a:cubicBezTo>
                  <a:pt x="101651" y="185741"/>
                  <a:pt x="34556" y="280067"/>
                  <a:pt x="294" y="387804"/>
                </a:cubicBezTo>
                <a:cubicBezTo>
                  <a:pt x="-840" y="391709"/>
                  <a:pt x="1407" y="395795"/>
                  <a:pt x="5313" y="396929"/>
                </a:cubicBezTo>
                <a:cubicBezTo>
                  <a:pt x="6074" y="397150"/>
                  <a:pt x="6866" y="397246"/>
                  <a:pt x="7658" y="397215"/>
                </a:cubicBezTo>
                <a:close/>
                <a:moveTo>
                  <a:pt x="209270" y="141905"/>
                </a:moveTo>
                <a:cubicBezTo>
                  <a:pt x="313848" y="68666"/>
                  <a:pt x="438427" y="29381"/>
                  <a:pt x="566100" y="29382"/>
                </a:cubicBezTo>
                <a:cubicBezTo>
                  <a:pt x="590561" y="29394"/>
                  <a:pt x="614999" y="30870"/>
                  <a:pt x="639284" y="33801"/>
                </a:cubicBezTo>
                <a:cubicBezTo>
                  <a:pt x="779436" y="50664"/>
                  <a:pt x="907334" y="138488"/>
                  <a:pt x="990297" y="274751"/>
                </a:cubicBezTo>
                <a:cubicBezTo>
                  <a:pt x="1061492" y="391559"/>
                  <a:pt x="1063731" y="514892"/>
                  <a:pt x="1059651" y="641479"/>
                </a:cubicBezTo>
                <a:lnTo>
                  <a:pt x="1058664" y="671878"/>
                </a:lnTo>
                <a:lnTo>
                  <a:pt x="1209464" y="671878"/>
                </a:lnTo>
                <a:lnTo>
                  <a:pt x="927128" y="954332"/>
                </a:lnTo>
                <a:lnTo>
                  <a:pt x="644689" y="671878"/>
                </a:lnTo>
                <a:lnTo>
                  <a:pt x="794576" y="671878"/>
                </a:lnTo>
                <a:lnTo>
                  <a:pt x="794576" y="628150"/>
                </a:lnTo>
                <a:cubicBezTo>
                  <a:pt x="794723" y="531829"/>
                  <a:pt x="794856" y="432267"/>
                  <a:pt x="736857" y="342147"/>
                </a:cubicBezTo>
                <a:cubicBezTo>
                  <a:pt x="696973" y="280201"/>
                  <a:pt x="610196" y="171670"/>
                  <a:pt x="477644" y="140918"/>
                </a:cubicBezTo>
                <a:cubicBezTo>
                  <a:pt x="444121" y="132646"/>
                  <a:pt x="409723" y="128458"/>
                  <a:pt x="375196" y="128443"/>
                </a:cubicBezTo>
                <a:cubicBezTo>
                  <a:pt x="296629" y="128362"/>
                  <a:pt x="219601" y="150236"/>
                  <a:pt x="152803" y="191597"/>
                </a:cubicBezTo>
                <a:cubicBezTo>
                  <a:pt x="152739" y="191634"/>
                  <a:pt x="152658" y="191612"/>
                  <a:pt x="152621" y="191547"/>
                </a:cubicBezTo>
                <a:cubicBezTo>
                  <a:pt x="152593" y="191497"/>
                  <a:pt x="152601" y="191433"/>
                  <a:pt x="152640" y="191391"/>
                </a:cubicBezTo>
                <a:cubicBezTo>
                  <a:pt x="170177" y="173422"/>
                  <a:pt x="189113" y="156876"/>
                  <a:pt x="209270" y="141905"/>
                </a:cubicBezTo>
                <a:close/>
              </a:path>
            </a:pathLst>
          </a:custGeom>
          <a:solidFill>
            <a:srgbClr val="116530"/>
          </a:solidFill>
          <a:ln w="14684" cap="flat">
            <a:noFill/>
            <a:prstDash val="solid"/>
            <a:miter/>
          </a:ln>
        </p:spPr>
        <p:txBody>
          <a:bodyPr rtlCol="0" anchor="ctr"/>
          <a:lstStyle/>
          <a:p>
            <a:endParaRPr lang="en-US"/>
          </a:p>
        </p:txBody>
      </p:sp>
      <p:sp>
        <p:nvSpPr>
          <p:cNvPr id="17" name="Graphic 14" descr="Arrow: Straight outline">
            <a:extLst>
              <a:ext uri="{FF2B5EF4-FFF2-40B4-BE49-F238E27FC236}">
                <a16:creationId xmlns:a16="http://schemas.microsoft.com/office/drawing/2014/main" id="{B7E747A2-131E-277E-9D5D-AFF248E0AE88}"/>
              </a:ext>
            </a:extLst>
          </p:cNvPr>
          <p:cNvSpPr/>
          <p:nvPr/>
        </p:nvSpPr>
        <p:spPr>
          <a:xfrm rot="10800000">
            <a:off x="7996213" y="3657695"/>
            <a:ext cx="1156789" cy="457295"/>
          </a:xfrm>
          <a:custGeom>
            <a:avLst/>
            <a:gdLst>
              <a:gd name="connsiteX0" fmla="*/ 323622 w 1156789"/>
              <a:gd name="connsiteY0" fmla="*/ 457295 h 457295"/>
              <a:gd name="connsiteX1" fmla="*/ 323622 w 1156789"/>
              <a:gd name="connsiteY1" fmla="*/ 342995 h 457295"/>
              <a:gd name="connsiteX2" fmla="*/ 1151284 w 1156789"/>
              <a:gd name="connsiteY2" fmla="*/ 233315 h 457295"/>
              <a:gd name="connsiteX3" fmla="*/ 1156674 w 1156789"/>
              <a:gd name="connsiteY3" fmla="*/ 227759 h 457295"/>
              <a:gd name="connsiteX4" fmla="*/ 1151284 w 1156789"/>
              <a:gd name="connsiteY4" fmla="*/ 223952 h 457295"/>
              <a:gd name="connsiteX5" fmla="*/ 323622 w 1156789"/>
              <a:gd name="connsiteY5" fmla="*/ 114300 h 457295"/>
              <a:gd name="connsiteX6" fmla="*/ 323622 w 1156789"/>
              <a:gd name="connsiteY6" fmla="*/ 0 h 457295"/>
              <a:gd name="connsiteX7" fmla="*/ 0 w 1156789"/>
              <a:gd name="connsiteY7" fmla="*/ 228629 h 457295"/>
              <a:gd name="connsiteX8" fmla="*/ 296653 w 1156789"/>
              <a:gd name="connsiteY8" fmla="*/ 45968 h 457295"/>
              <a:gd name="connsiteX9" fmla="*/ 296653 w 1156789"/>
              <a:gd name="connsiteY9" fmla="*/ 130111 h 457295"/>
              <a:gd name="connsiteX10" fmla="*/ 318646 w 1156789"/>
              <a:gd name="connsiteY10" fmla="*/ 133026 h 457295"/>
              <a:gd name="connsiteX11" fmla="*/ 1039635 w 1156789"/>
              <a:gd name="connsiteY11" fmla="*/ 228505 h 457295"/>
              <a:gd name="connsiteX12" fmla="*/ 1039721 w 1156789"/>
              <a:gd name="connsiteY12" fmla="*/ 228625 h 457295"/>
              <a:gd name="connsiteX13" fmla="*/ 1039635 w 1156789"/>
              <a:gd name="connsiteY13" fmla="*/ 228686 h 457295"/>
              <a:gd name="connsiteX14" fmla="*/ 318606 w 1156789"/>
              <a:gd name="connsiteY14" fmla="*/ 324241 h 457295"/>
              <a:gd name="connsiteX15" fmla="*/ 296653 w 1156789"/>
              <a:gd name="connsiteY15" fmla="*/ 327155 h 457295"/>
              <a:gd name="connsiteX16" fmla="*/ 296653 w 1156789"/>
              <a:gd name="connsiteY16" fmla="*/ 411671 h 457295"/>
              <a:gd name="connsiteX17" fmla="*/ 37405 w 1156789"/>
              <a:gd name="connsiteY17" fmla="*/ 229105 h 45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789" h="457295">
                <a:moveTo>
                  <a:pt x="323622" y="457295"/>
                </a:moveTo>
                <a:lnTo>
                  <a:pt x="323622" y="342995"/>
                </a:lnTo>
                <a:lnTo>
                  <a:pt x="1151284" y="233315"/>
                </a:lnTo>
                <a:cubicBezTo>
                  <a:pt x="1154944" y="232832"/>
                  <a:pt x="1157358" y="230344"/>
                  <a:pt x="1156674" y="227759"/>
                </a:cubicBezTo>
                <a:cubicBezTo>
                  <a:pt x="1156163" y="225825"/>
                  <a:pt x="1154022" y="224313"/>
                  <a:pt x="1151284" y="223952"/>
                </a:cubicBezTo>
                <a:lnTo>
                  <a:pt x="323622" y="114300"/>
                </a:lnTo>
                <a:lnTo>
                  <a:pt x="323622" y="0"/>
                </a:lnTo>
                <a:lnTo>
                  <a:pt x="0" y="228629"/>
                </a:lnTo>
                <a:close/>
                <a:moveTo>
                  <a:pt x="296653" y="45968"/>
                </a:moveTo>
                <a:lnTo>
                  <a:pt x="296653" y="130111"/>
                </a:lnTo>
                <a:lnTo>
                  <a:pt x="318646" y="133026"/>
                </a:lnTo>
                <a:lnTo>
                  <a:pt x="1039635" y="228505"/>
                </a:lnTo>
                <a:cubicBezTo>
                  <a:pt x="1039705" y="228521"/>
                  <a:pt x="1039744" y="228575"/>
                  <a:pt x="1039721" y="228625"/>
                </a:cubicBezTo>
                <a:cubicBezTo>
                  <a:pt x="1039708" y="228653"/>
                  <a:pt x="1039675" y="228676"/>
                  <a:pt x="1039635" y="228686"/>
                </a:cubicBezTo>
                <a:lnTo>
                  <a:pt x="318606" y="324241"/>
                </a:lnTo>
                <a:lnTo>
                  <a:pt x="296653" y="327155"/>
                </a:lnTo>
                <a:lnTo>
                  <a:pt x="296653" y="411671"/>
                </a:lnTo>
                <a:cubicBezTo>
                  <a:pt x="198097" y="342805"/>
                  <a:pt x="80299" y="260118"/>
                  <a:pt x="37405" y="229105"/>
                </a:cubicBezTo>
                <a:close/>
              </a:path>
            </a:pathLst>
          </a:custGeom>
          <a:solidFill>
            <a:srgbClr val="116530"/>
          </a:solidFill>
          <a:ln w="13395" cap="flat">
            <a:no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115CAB4A-A712-F372-9595-080529E100B9}"/>
              </a:ext>
            </a:extLst>
          </p:cNvPr>
          <p:cNvSpPr txBox="1"/>
          <p:nvPr/>
        </p:nvSpPr>
        <p:spPr>
          <a:xfrm>
            <a:off x="5548744" y="3334148"/>
            <a:ext cx="2090080" cy="830997"/>
          </a:xfrm>
          <a:prstGeom prst="rect">
            <a:avLst/>
          </a:prstGeom>
          <a:noFill/>
        </p:spPr>
        <p:txBody>
          <a:bodyPr wrap="square" rtlCol="0">
            <a:spAutoFit/>
          </a:bodyPr>
          <a:lstStyle/>
          <a:p>
            <a:r>
              <a:rPr lang="en-US" sz="2400" dirty="0">
                <a:solidFill>
                  <a:srgbClr val="116530"/>
                </a:solidFill>
                <a:latin typeface="High Tower Text" panose="02040502050506030303" pitchFamily="18" charset="0"/>
              </a:rPr>
              <a:t>Computing </a:t>
            </a:r>
          </a:p>
          <a:p>
            <a:r>
              <a:rPr lang="en-US" sz="2400" dirty="0">
                <a:solidFill>
                  <a:srgbClr val="116530"/>
                </a:solidFill>
                <a:latin typeface="High Tower Text" panose="02040502050506030303" pitchFamily="18" charset="0"/>
              </a:rPr>
              <a:t>Symptoms….</a:t>
            </a:r>
          </a:p>
        </p:txBody>
      </p:sp>
      <p:sp>
        <p:nvSpPr>
          <p:cNvPr id="19" name="TextBox 18">
            <a:extLst>
              <a:ext uri="{FF2B5EF4-FFF2-40B4-BE49-F238E27FC236}">
                <a16:creationId xmlns:a16="http://schemas.microsoft.com/office/drawing/2014/main" id="{FE53A2BB-4B45-825C-A9FA-C685D579F0EF}"/>
              </a:ext>
            </a:extLst>
          </p:cNvPr>
          <p:cNvSpPr txBox="1"/>
          <p:nvPr/>
        </p:nvSpPr>
        <p:spPr>
          <a:xfrm>
            <a:off x="631501" y="1378224"/>
            <a:ext cx="2090080" cy="830997"/>
          </a:xfrm>
          <a:prstGeom prst="rect">
            <a:avLst/>
          </a:prstGeom>
          <a:noFill/>
        </p:spPr>
        <p:txBody>
          <a:bodyPr wrap="square" rtlCol="0">
            <a:spAutoFit/>
          </a:bodyPr>
          <a:lstStyle/>
          <a:p>
            <a:pPr algn="ctr"/>
            <a:r>
              <a:rPr lang="en-US" sz="2400" dirty="0">
                <a:solidFill>
                  <a:srgbClr val="116530"/>
                </a:solidFill>
                <a:latin typeface="High Tower Text" panose="02040502050506030303" pitchFamily="18" charset="0"/>
              </a:rPr>
              <a:t>Tell the model what’s wrong</a:t>
            </a:r>
          </a:p>
        </p:txBody>
      </p:sp>
      <p:sp>
        <p:nvSpPr>
          <p:cNvPr id="20" name="TextBox 19">
            <a:extLst>
              <a:ext uri="{FF2B5EF4-FFF2-40B4-BE49-F238E27FC236}">
                <a16:creationId xmlns:a16="http://schemas.microsoft.com/office/drawing/2014/main" id="{23B50D37-2F9F-3281-8D46-8FBB72C14C54}"/>
              </a:ext>
            </a:extLst>
          </p:cNvPr>
          <p:cNvSpPr txBox="1"/>
          <p:nvPr/>
        </p:nvSpPr>
        <p:spPr>
          <a:xfrm>
            <a:off x="8574607" y="5080918"/>
            <a:ext cx="3541145" cy="1200329"/>
          </a:xfrm>
          <a:prstGeom prst="rect">
            <a:avLst/>
          </a:prstGeom>
          <a:noFill/>
        </p:spPr>
        <p:txBody>
          <a:bodyPr wrap="square" rtlCol="0">
            <a:spAutoFit/>
          </a:bodyPr>
          <a:lstStyle/>
          <a:p>
            <a:pPr algn="ctr"/>
            <a:r>
              <a:rPr lang="en-US" sz="2400" dirty="0">
                <a:solidFill>
                  <a:srgbClr val="116530"/>
                </a:solidFill>
                <a:latin typeface="High Tower Text" panose="02040502050506030303" pitchFamily="18" charset="0"/>
              </a:rPr>
              <a:t>Out comes a list of strains best suited for your specific needs</a:t>
            </a:r>
          </a:p>
        </p:txBody>
      </p:sp>
      <p:sp>
        <p:nvSpPr>
          <p:cNvPr id="21" name="TextBox 20">
            <a:extLst>
              <a:ext uri="{FF2B5EF4-FFF2-40B4-BE49-F238E27FC236}">
                <a16:creationId xmlns:a16="http://schemas.microsoft.com/office/drawing/2014/main" id="{0933E93C-B776-11B3-C022-BB7855DE1F2D}"/>
              </a:ext>
            </a:extLst>
          </p:cNvPr>
          <p:cNvSpPr txBox="1"/>
          <p:nvPr/>
        </p:nvSpPr>
        <p:spPr>
          <a:xfrm>
            <a:off x="4051247" y="6208004"/>
            <a:ext cx="4795382" cy="584775"/>
          </a:xfrm>
          <a:prstGeom prst="rect">
            <a:avLst/>
          </a:prstGeom>
          <a:noFill/>
        </p:spPr>
        <p:txBody>
          <a:bodyPr wrap="square" rtlCol="0">
            <a:spAutoFit/>
          </a:bodyPr>
          <a:lstStyle/>
          <a:p>
            <a:r>
              <a:rPr lang="en-US" sz="3200" b="1" dirty="0">
                <a:solidFill>
                  <a:srgbClr val="FFC000"/>
                </a:solidFill>
                <a:latin typeface="High Tower Text" panose="02040502050506030303" pitchFamily="18" charset="0"/>
              </a:rPr>
              <a:t>Want to see it in action??</a:t>
            </a:r>
          </a:p>
        </p:txBody>
      </p:sp>
    </p:spTree>
    <p:extLst>
      <p:ext uri="{BB962C8B-B14F-4D97-AF65-F5344CB8AC3E}">
        <p14:creationId xmlns:p14="http://schemas.microsoft.com/office/powerpoint/2010/main" val="2401182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A555D7-2BB0-D45B-1D02-76FFFB74809C}"/>
              </a:ext>
            </a:extLst>
          </p:cNvPr>
          <p:cNvSpPr txBox="1"/>
          <p:nvPr/>
        </p:nvSpPr>
        <p:spPr>
          <a:xfrm>
            <a:off x="-66261" y="-149840"/>
            <a:ext cx="12642574" cy="1323439"/>
          </a:xfrm>
          <a:prstGeom prst="rect">
            <a:avLst/>
          </a:prstGeom>
          <a:noFill/>
        </p:spPr>
        <p:txBody>
          <a:bodyPr wrap="square" rtlCol="0">
            <a:spAutoFit/>
          </a:bodyPr>
          <a:lstStyle/>
          <a:p>
            <a:r>
              <a:rPr lang="en-US" sz="8000" dirty="0">
                <a:solidFill>
                  <a:srgbClr val="116530"/>
                </a:solidFill>
                <a:latin typeface="High Tower Text" panose="02040502050506030303" pitchFamily="18" charset="0"/>
              </a:rPr>
              <a:t>Conclusions and Next Steps</a:t>
            </a:r>
          </a:p>
        </p:txBody>
      </p:sp>
      <p:pic>
        <p:nvPicPr>
          <p:cNvPr id="3" name="Picture 2">
            <a:extLst>
              <a:ext uri="{FF2B5EF4-FFF2-40B4-BE49-F238E27FC236}">
                <a16:creationId xmlns:a16="http://schemas.microsoft.com/office/drawing/2014/main" id="{4003DB60-C5EF-9814-0299-E343FF64F286}"/>
              </a:ext>
            </a:extLst>
          </p:cNvPr>
          <p:cNvPicPr>
            <a:picLocks noChangeAspect="1"/>
          </p:cNvPicPr>
          <p:nvPr/>
        </p:nvPicPr>
        <p:blipFill>
          <a:blip r:embed="rId2"/>
          <a:stretch>
            <a:fillRect/>
          </a:stretch>
        </p:blipFill>
        <p:spPr>
          <a:xfrm>
            <a:off x="150371" y="1021701"/>
            <a:ext cx="944962" cy="944962"/>
          </a:xfrm>
          <a:prstGeom prst="rect">
            <a:avLst/>
          </a:prstGeom>
        </p:spPr>
      </p:pic>
      <p:sp>
        <p:nvSpPr>
          <p:cNvPr id="5" name="TextBox 4">
            <a:extLst>
              <a:ext uri="{FF2B5EF4-FFF2-40B4-BE49-F238E27FC236}">
                <a16:creationId xmlns:a16="http://schemas.microsoft.com/office/drawing/2014/main" id="{5EA0F57C-4DE5-941B-9159-7A539580CA46}"/>
              </a:ext>
            </a:extLst>
          </p:cNvPr>
          <p:cNvSpPr txBox="1"/>
          <p:nvPr/>
        </p:nvSpPr>
        <p:spPr>
          <a:xfrm>
            <a:off x="1186070" y="1294127"/>
            <a:ext cx="10855559" cy="707886"/>
          </a:xfrm>
          <a:prstGeom prst="rect">
            <a:avLst/>
          </a:prstGeom>
          <a:noFill/>
        </p:spPr>
        <p:txBody>
          <a:bodyPr wrap="square" rtlCol="0">
            <a:spAutoFit/>
          </a:bodyPr>
          <a:lstStyle/>
          <a:p>
            <a:r>
              <a:rPr lang="en-US" sz="2000" dirty="0">
                <a:solidFill>
                  <a:srgbClr val="116530"/>
                </a:solidFill>
                <a:latin typeface="High Tower Text" panose="02040502050506030303" pitchFamily="18" charset="0"/>
              </a:rPr>
              <a:t>Better Dataset: The </a:t>
            </a:r>
            <a:r>
              <a:rPr lang="en-US" sz="2000" dirty="0" err="1">
                <a:solidFill>
                  <a:srgbClr val="116530"/>
                </a:solidFill>
                <a:latin typeface="High Tower Text" panose="02040502050506030303" pitchFamily="18" charset="0"/>
              </a:rPr>
              <a:t>DoltHub</a:t>
            </a:r>
            <a:r>
              <a:rPr lang="en-US" sz="2000" dirty="0">
                <a:solidFill>
                  <a:srgbClr val="116530"/>
                </a:solidFill>
                <a:latin typeface="High Tower Text" panose="02040502050506030303" pitchFamily="18" charset="0"/>
              </a:rPr>
              <a:t> dataset hasn’t been updated in four years, so the model is not up to date with current strains </a:t>
            </a:r>
          </a:p>
        </p:txBody>
      </p:sp>
      <p:pic>
        <p:nvPicPr>
          <p:cNvPr id="6" name="Picture 5">
            <a:extLst>
              <a:ext uri="{FF2B5EF4-FFF2-40B4-BE49-F238E27FC236}">
                <a16:creationId xmlns:a16="http://schemas.microsoft.com/office/drawing/2014/main" id="{BC2A5CDB-4D6E-EEFC-E257-CD57772E1686}"/>
              </a:ext>
            </a:extLst>
          </p:cNvPr>
          <p:cNvPicPr>
            <a:picLocks noChangeAspect="1"/>
          </p:cNvPicPr>
          <p:nvPr/>
        </p:nvPicPr>
        <p:blipFill>
          <a:blip r:embed="rId2"/>
          <a:stretch>
            <a:fillRect/>
          </a:stretch>
        </p:blipFill>
        <p:spPr>
          <a:xfrm>
            <a:off x="150370" y="2173549"/>
            <a:ext cx="944962" cy="944962"/>
          </a:xfrm>
          <a:prstGeom prst="rect">
            <a:avLst/>
          </a:prstGeom>
        </p:spPr>
      </p:pic>
      <p:sp>
        <p:nvSpPr>
          <p:cNvPr id="7" name="TextBox 6">
            <a:extLst>
              <a:ext uri="{FF2B5EF4-FFF2-40B4-BE49-F238E27FC236}">
                <a16:creationId xmlns:a16="http://schemas.microsoft.com/office/drawing/2014/main" id="{E8EB0327-20CC-95D4-92FD-CCB8DBC6A3D9}"/>
              </a:ext>
            </a:extLst>
          </p:cNvPr>
          <p:cNvSpPr txBox="1"/>
          <p:nvPr/>
        </p:nvSpPr>
        <p:spPr>
          <a:xfrm>
            <a:off x="1095330" y="3457206"/>
            <a:ext cx="10855559" cy="707886"/>
          </a:xfrm>
          <a:prstGeom prst="rect">
            <a:avLst/>
          </a:prstGeom>
          <a:noFill/>
        </p:spPr>
        <p:txBody>
          <a:bodyPr wrap="square" rtlCol="0">
            <a:spAutoFit/>
          </a:bodyPr>
          <a:lstStyle/>
          <a:p>
            <a:r>
              <a:rPr lang="en-US" sz="2000" dirty="0">
                <a:solidFill>
                  <a:srgbClr val="116530"/>
                </a:solidFill>
                <a:latin typeface="High Tower Text" panose="02040502050506030303" pitchFamily="18" charset="0"/>
              </a:rPr>
              <a:t>Collaboration with Experts: Collaborate with cannabis industry experts, healthcare professionals, researchers, and regulatory entities to validate recommendations</a:t>
            </a:r>
          </a:p>
        </p:txBody>
      </p:sp>
      <p:pic>
        <p:nvPicPr>
          <p:cNvPr id="8" name="Picture 7">
            <a:extLst>
              <a:ext uri="{FF2B5EF4-FFF2-40B4-BE49-F238E27FC236}">
                <a16:creationId xmlns:a16="http://schemas.microsoft.com/office/drawing/2014/main" id="{82B1A140-7CBE-1872-DA34-0506CD1BA4D2}"/>
              </a:ext>
            </a:extLst>
          </p:cNvPr>
          <p:cNvPicPr>
            <a:picLocks noChangeAspect="1"/>
          </p:cNvPicPr>
          <p:nvPr/>
        </p:nvPicPr>
        <p:blipFill>
          <a:blip r:embed="rId2"/>
          <a:stretch>
            <a:fillRect/>
          </a:stretch>
        </p:blipFill>
        <p:spPr>
          <a:xfrm>
            <a:off x="150370" y="4480891"/>
            <a:ext cx="944962" cy="944962"/>
          </a:xfrm>
          <a:prstGeom prst="rect">
            <a:avLst/>
          </a:prstGeom>
        </p:spPr>
      </p:pic>
      <p:sp>
        <p:nvSpPr>
          <p:cNvPr id="9" name="TextBox 8">
            <a:extLst>
              <a:ext uri="{FF2B5EF4-FFF2-40B4-BE49-F238E27FC236}">
                <a16:creationId xmlns:a16="http://schemas.microsoft.com/office/drawing/2014/main" id="{577AA122-30DF-BAC1-3D20-CA7DF898C502}"/>
              </a:ext>
            </a:extLst>
          </p:cNvPr>
          <p:cNvSpPr txBox="1"/>
          <p:nvPr/>
        </p:nvSpPr>
        <p:spPr>
          <a:xfrm>
            <a:off x="1095332" y="2327270"/>
            <a:ext cx="10855559" cy="707886"/>
          </a:xfrm>
          <a:prstGeom prst="rect">
            <a:avLst/>
          </a:prstGeom>
          <a:noFill/>
        </p:spPr>
        <p:txBody>
          <a:bodyPr wrap="square" rtlCol="0">
            <a:spAutoFit/>
          </a:bodyPr>
          <a:lstStyle/>
          <a:p>
            <a:r>
              <a:rPr lang="en-US" sz="2000" dirty="0">
                <a:solidFill>
                  <a:srgbClr val="116530"/>
                </a:solidFill>
                <a:latin typeface="High Tower Text" panose="02040502050506030303" pitchFamily="18" charset="0"/>
              </a:rPr>
              <a:t>More Diverse Effects and Symptoms: A more comprehensive list of symptoms and their effects would improve the model’s recommendations</a:t>
            </a:r>
          </a:p>
        </p:txBody>
      </p:sp>
      <p:pic>
        <p:nvPicPr>
          <p:cNvPr id="10" name="Picture 9">
            <a:extLst>
              <a:ext uri="{FF2B5EF4-FFF2-40B4-BE49-F238E27FC236}">
                <a16:creationId xmlns:a16="http://schemas.microsoft.com/office/drawing/2014/main" id="{5045AB78-5804-21E5-BD4B-A8A9CEB72B0E}"/>
              </a:ext>
            </a:extLst>
          </p:cNvPr>
          <p:cNvPicPr>
            <a:picLocks noChangeAspect="1"/>
          </p:cNvPicPr>
          <p:nvPr/>
        </p:nvPicPr>
        <p:blipFill>
          <a:blip r:embed="rId2"/>
          <a:stretch>
            <a:fillRect/>
          </a:stretch>
        </p:blipFill>
        <p:spPr>
          <a:xfrm>
            <a:off x="163620" y="3327220"/>
            <a:ext cx="944962" cy="944962"/>
          </a:xfrm>
          <a:prstGeom prst="rect">
            <a:avLst/>
          </a:prstGeom>
        </p:spPr>
      </p:pic>
      <p:sp>
        <p:nvSpPr>
          <p:cNvPr id="11" name="TextBox 10">
            <a:extLst>
              <a:ext uri="{FF2B5EF4-FFF2-40B4-BE49-F238E27FC236}">
                <a16:creationId xmlns:a16="http://schemas.microsoft.com/office/drawing/2014/main" id="{0E6F0B11-350F-A6FE-36B2-006A6EBBA28F}"/>
              </a:ext>
            </a:extLst>
          </p:cNvPr>
          <p:cNvSpPr txBox="1"/>
          <p:nvPr/>
        </p:nvSpPr>
        <p:spPr>
          <a:xfrm>
            <a:off x="1186069" y="4548210"/>
            <a:ext cx="10855559" cy="1015663"/>
          </a:xfrm>
          <a:prstGeom prst="rect">
            <a:avLst/>
          </a:prstGeom>
          <a:noFill/>
        </p:spPr>
        <p:txBody>
          <a:bodyPr wrap="square" rtlCol="0">
            <a:spAutoFit/>
          </a:bodyPr>
          <a:lstStyle/>
          <a:p>
            <a:r>
              <a:rPr lang="en-US" sz="2000" dirty="0">
                <a:solidFill>
                  <a:srgbClr val="116530"/>
                </a:solidFill>
                <a:latin typeface="High Tower Text" panose="02040502050506030303" pitchFamily="18" charset="0"/>
              </a:rPr>
              <a:t>User Response Data: In order to see if the model is properly working and fine tune it, user data should be collected and added to see if the recommended strain is accurately treating their symptoms</a:t>
            </a:r>
          </a:p>
        </p:txBody>
      </p:sp>
      <p:pic>
        <p:nvPicPr>
          <p:cNvPr id="12" name="Picture 11">
            <a:extLst>
              <a:ext uri="{FF2B5EF4-FFF2-40B4-BE49-F238E27FC236}">
                <a16:creationId xmlns:a16="http://schemas.microsoft.com/office/drawing/2014/main" id="{B873193F-4603-B02C-CADF-6D80AEC63BAD}"/>
              </a:ext>
            </a:extLst>
          </p:cNvPr>
          <p:cNvPicPr>
            <a:picLocks noChangeAspect="1"/>
          </p:cNvPicPr>
          <p:nvPr/>
        </p:nvPicPr>
        <p:blipFill>
          <a:blip r:embed="rId2"/>
          <a:stretch>
            <a:fillRect/>
          </a:stretch>
        </p:blipFill>
        <p:spPr>
          <a:xfrm>
            <a:off x="150370" y="5634562"/>
            <a:ext cx="944962" cy="944962"/>
          </a:xfrm>
          <a:prstGeom prst="rect">
            <a:avLst/>
          </a:prstGeom>
        </p:spPr>
      </p:pic>
      <p:sp>
        <p:nvSpPr>
          <p:cNvPr id="13" name="TextBox 12">
            <a:extLst>
              <a:ext uri="{FF2B5EF4-FFF2-40B4-BE49-F238E27FC236}">
                <a16:creationId xmlns:a16="http://schemas.microsoft.com/office/drawing/2014/main" id="{A56FDAE1-4376-908F-72DB-9CB85F15D42A}"/>
              </a:ext>
            </a:extLst>
          </p:cNvPr>
          <p:cNvSpPr txBox="1"/>
          <p:nvPr/>
        </p:nvSpPr>
        <p:spPr>
          <a:xfrm>
            <a:off x="1095331" y="5724815"/>
            <a:ext cx="10855559" cy="1015663"/>
          </a:xfrm>
          <a:prstGeom prst="rect">
            <a:avLst/>
          </a:prstGeom>
          <a:noFill/>
        </p:spPr>
        <p:txBody>
          <a:bodyPr wrap="square" rtlCol="0">
            <a:spAutoFit/>
          </a:bodyPr>
          <a:lstStyle/>
          <a:p>
            <a:r>
              <a:rPr lang="en-US" sz="2000" dirty="0">
                <a:solidFill>
                  <a:srgbClr val="116530"/>
                </a:solidFill>
                <a:latin typeface="High Tower Text" panose="02040502050506030303" pitchFamily="18" charset="0"/>
              </a:rPr>
              <a:t>The Future: If used and implemented properly, this could cut down on time spent in dispensaries, less time and money spent on cannabis that doesn’t work for you. All in all, our model promotes responsible use and informed decision-making </a:t>
            </a:r>
          </a:p>
        </p:txBody>
      </p:sp>
    </p:spTree>
    <p:extLst>
      <p:ext uri="{BB962C8B-B14F-4D97-AF65-F5344CB8AC3E}">
        <p14:creationId xmlns:p14="http://schemas.microsoft.com/office/powerpoint/2010/main" val="3027028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8A07FF-055C-66D3-BE51-5850AF3738E8}"/>
              </a:ext>
            </a:extLst>
          </p:cNvPr>
          <p:cNvPicPr>
            <a:picLocks noChangeAspect="1"/>
          </p:cNvPicPr>
          <p:nvPr/>
        </p:nvPicPr>
        <p:blipFill>
          <a:blip r:embed="rId2"/>
          <a:stretch>
            <a:fillRect/>
          </a:stretch>
        </p:blipFill>
        <p:spPr>
          <a:xfrm>
            <a:off x="236076" y="132521"/>
            <a:ext cx="2851681" cy="2820429"/>
          </a:xfrm>
          <a:prstGeom prst="rect">
            <a:avLst/>
          </a:prstGeom>
        </p:spPr>
      </p:pic>
      <p:sp>
        <p:nvSpPr>
          <p:cNvPr id="3" name="TextBox 2">
            <a:extLst>
              <a:ext uri="{FF2B5EF4-FFF2-40B4-BE49-F238E27FC236}">
                <a16:creationId xmlns:a16="http://schemas.microsoft.com/office/drawing/2014/main" id="{3C79FBAF-390A-EFA9-3119-E8C2401769A7}"/>
              </a:ext>
            </a:extLst>
          </p:cNvPr>
          <p:cNvSpPr txBox="1"/>
          <p:nvPr/>
        </p:nvSpPr>
        <p:spPr>
          <a:xfrm>
            <a:off x="3382616" y="1466925"/>
            <a:ext cx="5671930" cy="1323439"/>
          </a:xfrm>
          <a:prstGeom prst="rect">
            <a:avLst/>
          </a:prstGeom>
          <a:noFill/>
        </p:spPr>
        <p:txBody>
          <a:bodyPr wrap="square" rtlCol="0">
            <a:spAutoFit/>
          </a:bodyPr>
          <a:lstStyle/>
          <a:p>
            <a:r>
              <a:rPr lang="en-US" sz="8000" dirty="0">
                <a:solidFill>
                  <a:srgbClr val="116530"/>
                </a:solidFill>
                <a:latin typeface="High Tower Text" panose="02040502050506030303" pitchFamily="18" charset="0"/>
              </a:rPr>
              <a:t>Thank You!!</a:t>
            </a:r>
          </a:p>
        </p:txBody>
      </p:sp>
      <p:sp>
        <p:nvSpPr>
          <p:cNvPr id="4" name="TextBox 3">
            <a:extLst>
              <a:ext uri="{FF2B5EF4-FFF2-40B4-BE49-F238E27FC236}">
                <a16:creationId xmlns:a16="http://schemas.microsoft.com/office/drawing/2014/main" id="{49D6A0CA-1A95-F515-3B24-63E4D6C24E52}"/>
              </a:ext>
            </a:extLst>
          </p:cNvPr>
          <p:cNvSpPr txBox="1"/>
          <p:nvPr/>
        </p:nvSpPr>
        <p:spPr>
          <a:xfrm>
            <a:off x="1358347" y="3486282"/>
            <a:ext cx="9720469" cy="2554545"/>
          </a:xfrm>
          <a:prstGeom prst="rect">
            <a:avLst/>
          </a:prstGeom>
          <a:noFill/>
        </p:spPr>
        <p:txBody>
          <a:bodyPr wrap="square" rtlCol="0">
            <a:spAutoFit/>
          </a:bodyPr>
          <a:lstStyle/>
          <a:p>
            <a:pPr algn="ctr"/>
            <a:r>
              <a:rPr lang="en-US" sz="4000" dirty="0">
                <a:solidFill>
                  <a:srgbClr val="116530"/>
                </a:solidFill>
                <a:latin typeface="High Tower Text" panose="02040502050506030303" pitchFamily="18" charset="0"/>
              </a:rPr>
              <a:t>Thank you all for coming to my presentation today but a special thank you to the GA instructors, my classmates and my family for supporting me on this journey :)</a:t>
            </a:r>
          </a:p>
        </p:txBody>
      </p:sp>
    </p:spTree>
    <p:extLst>
      <p:ext uri="{BB962C8B-B14F-4D97-AF65-F5344CB8AC3E}">
        <p14:creationId xmlns:p14="http://schemas.microsoft.com/office/powerpoint/2010/main" val="3274188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45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7F5799E-B99B-89A7-DA87-D07D4102B9CE}"/>
              </a:ext>
            </a:extLst>
          </p:cNvPr>
          <p:cNvPicPr>
            <a:picLocks noChangeAspect="1"/>
          </p:cNvPicPr>
          <p:nvPr/>
        </p:nvPicPr>
        <p:blipFill>
          <a:blip r:embed="rId2"/>
          <a:stretch>
            <a:fillRect/>
          </a:stretch>
        </p:blipFill>
        <p:spPr>
          <a:xfrm>
            <a:off x="2444079" y="0"/>
            <a:ext cx="6676572" cy="6607385"/>
          </a:xfrm>
          <a:prstGeom prst="rect">
            <a:avLst/>
          </a:prstGeom>
        </p:spPr>
      </p:pic>
    </p:spTree>
    <p:extLst>
      <p:ext uri="{BB962C8B-B14F-4D97-AF65-F5344CB8AC3E}">
        <p14:creationId xmlns:p14="http://schemas.microsoft.com/office/powerpoint/2010/main" val="1984395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9CE074-0325-1D18-D1DE-E254817192B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429" b="96762" l="2024" r="56726">
                        <a14:foregroundMark x1="6905" y1="13429" x2="4821" y2="53905"/>
                        <a14:foregroundMark x1="4821" y1="53905" x2="8810" y2="75619"/>
                        <a14:foregroundMark x1="8810" y1="75619" x2="38333" y2="96762"/>
                        <a14:foregroundMark x1="6429" y1="15810" x2="6429" y2="9429"/>
                        <a14:foregroundMark x1="774" y1="25714" x2="2798" y2="86857"/>
                        <a14:foregroundMark x1="2798" y1="86857" x2="2024" y2="94095"/>
                        <a14:foregroundMark x1="51667" y1="78190" x2="56726" y2="75048"/>
                      </a14:backgroundRemoval>
                    </a14:imgEffect>
                  </a14:imgLayer>
                </a14:imgProps>
              </a:ext>
            </a:extLst>
          </a:blip>
          <a:srcRect t="7514" r="41733"/>
          <a:stretch/>
        </p:blipFill>
        <p:spPr>
          <a:xfrm>
            <a:off x="0" y="3747823"/>
            <a:ext cx="3135086" cy="3110177"/>
          </a:xfrm>
          <a:prstGeom prst="rect">
            <a:avLst/>
          </a:prstGeom>
        </p:spPr>
      </p:pic>
      <p:sp>
        <p:nvSpPr>
          <p:cNvPr id="2" name="TextBox 1">
            <a:extLst>
              <a:ext uri="{FF2B5EF4-FFF2-40B4-BE49-F238E27FC236}">
                <a16:creationId xmlns:a16="http://schemas.microsoft.com/office/drawing/2014/main" id="{8A050C33-E63A-CD52-D0DE-25ACB9A32736}"/>
              </a:ext>
            </a:extLst>
          </p:cNvPr>
          <p:cNvSpPr txBox="1"/>
          <p:nvPr/>
        </p:nvSpPr>
        <p:spPr>
          <a:xfrm>
            <a:off x="3676141" y="66587"/>
            <a:ext cx="4839717" cy="1107996"/>
          </a:xfrm>
          <a:prstGeom prst="rect">
            <a:avLst/>
          </a:prstGeom>
          <a:noFill/>
        </p:spPr>
        <p:txBody>
          <a:bodyPr wrap="square" rtlCol="0">
            <a:spAutoFit/>
          </a:bodyPr>
          <a:lstStyle/>
          <a:p>
            <a:r>
              <a:rPr lang="en-US" sz="6600" dirty="0">
                <a:solidFill>
                  <a:srgbClr val="116530"/>
                </a:solidFill>
                <a:latin typeface="High Tower Text" panose="02040502050506030303" pitchFamily="18" charset="0"/>
              </a:rPr>
              <a:t>Background</a:t>
            </a:r>
          </a:p>
        </p:txBody>
      </p:sp>
      <p:sp>
        <p:nvSpPr>
          <p:cNvPr id="3" name="TextBox 2">
            <a:extLst>
              <a:ext uri="{FF2B5EF4-FFF2-40B4-BE49-F238E27FC236}">
                <a16:creationId xmlns:a16="http://schemas.microsoft.com/office/drawing/2014/main" id="{9D09CFDE-E3CE-6FF8-97B4-C43CAFB42BF5}"/>
              </a:ext>
            </a:extLst>
          </p:cNvPr>
          <p:cNvSpPr txBox="1"/>
          <p:nvPr/>
        </p:nvSpPr>
        <p:spPr>
          <a:xfrm>
            <a:off x="1182913" y="1351508"/>
            <a:ext cx="9826172" cy="4154984"/>
          </a:xfrm>
          <a:prstGeom prst="rect">
            <a:avLst/>
          </a:prstGeom>
          <a:noFill/>
        </p:spPr>
        <p:txBody>
          <a:bodyPr wrap="square" rtlCol="0">
            <a:spAutoFit/>
          </a:bodyPr>
          <a:lstStyle/>
          <a:p>
            <a:pPr algn="ctr"/>
            <a:r>
              <a:rPr lang="en-US" sz="2200" dirty="0">
                <a:solidFill>
                  <a:srgbClr val="116530"/>
                </a:solidFill>
                <a:latin typeface="High Tower Text" panose="02040502050506030303" pitchFamily="18" charset="0"/>
              </a:rPr>
              <a:t>For centuries, the cannabis plant has been used in medicinal, recreational, and industrial situations. It’s been used to treat various conditions such as chronic pain, anxiety, epilepsy and depression. Alternatively, some people just use it for funsies to relax after a long day. Different cannabis strains produce different effects and are bred for different things. However, many users, new and old, lack the knowledge about the specific strain effects to make an informed decision on which one they should choose. Often time, people rely on anecdotal advice from online communities or budtenders, which can be subjective and inconsistent. Some apps already available can provide strain information and reviews, but they often lack advanced personalization and accuracy. Here at Mad Cat Cannabis Co. we’ll help you Discover Your Roar by providing personalized strain recommendations based your individual symptoms. </a:t>
            </a:r>
            <a:endParaRPr lang="en-US" sz="2000" dirty="0">
              <a:solidFill>
                <a:srgbClr val="116530"/>
              </a:solidFill>
              <a:latin typeface="High Tower Text" panose="02040502050506030303" pitchFamily="18" charset="0"/>
            </a:endParaRPr>
          </a:p>
        </p:txBody>
      </p:sp>
      <p:pic>
        <p:nvPicPr>
          <p:cNvPr id="5122" name="Picture 2" descr="Cannabis PNG Image - PurePNG | Free transparent CC0 PNG Image Library">
            <a:extLst>
              <a:ext uri="{FF2B5EF4-FFF2-40B4-BE49-F238E27FC236}">
                <a16:creationId xmlns:a16="http://schemas.microsoft.com/office/drawing/2014/main" id="{A1181649-B231-1B8D-7757-9A5ADF5BF00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095" b="90000" l="10000" r="99821">
                        <a14:foregroundMark x1="55714" y1="17048" x2="88929" y2="2190"/>
                        <a14:foregroundMark x1="88929" y1="2190" x2="95179" y2="44476"/>
                        <a14:foregroundMark x1="53988" y1="17143" x2="60893" y2="18095"/>
                        <a14:foregroundMark x1="60893" y1="18095" x2="68155" y2="17429"/>
                        <a14:foregroundMark x1="68155" y1="17429" x2="74821" y2="24095"/>
                        <a14:foregroundMark x1="74821" y1="24095" x2="86667" y2="25524"/>
                        <a14:foregroundMark x1="86667" y1="25524" x2="95357" y2="57048"/>
                        <a14:foregroundMark x1="95357" y1="57048" x2="97976" y2="10762"/>
                        <a14:foregroundMark x1="97976" y1="10762" x2="99821" y2="7810"/>
                        <a14:backgroundMark x1="8690" y1="11238" x2="9167" y2="22286"/>
                        <a14:backgroundMark x1="9167" y1="22286" x2="21667" y2="34571"/>
                        <a14:backgroundMark x1="21667" y1="34571" x2="31190" y2="57905"/>
                        <a14:backgroundMark x1="31190" y1="57905" x2="42679" y2="64857"/>
                        <a14:backgroundMark x1="42679" y1="64857" x2="41131" y2="57048"/>
                        <a14:backgroundMark x1="41131" y1="57048" x2="42738" y2="68571"/>
                        <a14:backgroundMark x1="42738" y1="68571" x2="53393" y2="83143"/>
                        <a14:backgroundMark x1="53393" y1="83143" x2="44583" y2="90857"/>
                        <a14:backgroundMark x1="44583" y1="90857" x2="45417" y2="98857"/>
                        <a14:backgroundMark x1="45417" y1="98857" x2="49226" y2="99238"/>
                      </a14:backgroundRemoval>
                    </a14:imgEffect>
                  </a14:imgLayer>
                </a14:imgProps>
              </a:ext>
              <a:ext uri="{28A0092B-C50C-407E-A947-70E740481C1C}">
                <a14:useLocalDpi xmlns:a14="http://schemas.microsoft.com/office/drawing/2010/main" val="0"/>
              </a:ext>
            </a:extLst>
          </a:blip>
          <a:srcRect l="52050" b="38632"/>
          <a:stretch/>
        </p:blipFill>
        <p:spPr bwMode="auto">
          <a:xfrm>
            <a:off x="8544807" y="0"/>
            <a:ext cx="3647193" cy="291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95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4B86A5-93DC-10A5-CCEC-47E65B45E2BB}"/>
              </a:ext>
            </a:extLst>
          </p:cNvPr>
          <p:cNvSpPr txBox="1"/>
          <p:nvPr/>
        </p:nvSpPr>
        <p:spPr>
          <a:xfrm>
            <a:off x="2080592" y="-64966"/>
            <a:ext cx="8372924" cy="1107996"/>
          </a:xfrm>
          <a:prstGeom prst="rect">
            <a:avLst/>
          </a:prstGeom>
          <a:noFill/>
        </p:spPr>
        <p:txBody>
          <a:bodyPr wrap="square" rtlCol="0">
            <a:spAutoFit/>
          </a:bodyPr>
          <a:lstStyle/>
          <a:p>
            <a:r>
              <a:rPr lang="en-US" sz="6600" dirty="0">
                <a:solidFill>
                  <a:srgbClr val="116530"/>
                </a:solidFill>
                <a:latin typeface="High Tower Text" panose="02040502050506030303" pitchFamily="18" charset="0"/>
              </a:rPr>
              <a:t>Overview of Methods</a:t>
            </a:r>
          </a:p>
        </p:txBody>
      </p:sp>
      <p:pic>
        <p:nvPicPr>
          <p:cNvPr id="3" name="Picture 2">
            <a:extLst>
              <a:ext uri="{FF2B5EF4-FFF2-40B4-BE49-F238E27FC236}">
                <a16:creationId xmlns:a16="http://schemas.microsoft.com/office/drawing/2014/main" id="{4D75E547-2E52-F283-FFD8-905FF1D168D6}"/>
              </a:ext>
            </a:extLst>
          </p:cNvPr>
          <p:cNvPicPr>
            <a:picLocks noChangeAspect="1"/>
          </p:cNvPicPr>
          <p:nvPr/>
        </p:nvPicPr>
        <p:blipFill>
          <a:blip r:embed="rId2"/>
          <a:stretch>
            <a:fillRect/>
          </a:stretch>
        </p:blipFill>
        <p:spPr>
          <a:xfrm>
            <a:off x="1560443" y="1142999"/>
            <a:ext cx="944218" cy="944218"/>
          </a:xfrm>
          <a:prstGeom prst="rect">
            <a:avLst/>
          </a:prstGeom>
        </p:spPr>
      </p:pic>
      <p:sp>
        <p:nvSpPr>
          <p:cNvPr id="8" name="TextBox 7">
            <a:extLst>
              <a:ext uri="{FF2B5EF4-FFF2-40B4-BE49-F238E27FC236}">
                <a16:creationId xmlns:a16="http://schemas.microsoft.com/office/drawing/2014/main" id="{E38CD65A-9BFD-B63F-2CEC-AB52B53B87EA}"/>
              </a:ext>
            </a:extLst>
          </p:cNvPr>
          <p:cNvSpPr txBox="1"/>
          <p:nvPr/>
        </p:nvSpPr>
        <p:spPr>
          <a:xfrm>
            <a:off x="2676936" y="2345812"/>
            <a:ext cx="7858539" cy="646331"/>
          </a:xfrm>
          <a:prstGeom prst="rect">
            <a:avLst/>
          </a:prstGeom>
          <a:noFill/>
        </p:spPr>
        <p:txBody>
          <a:bodyPr wrap="square" rtlCol="0">
            <a:spAutoFit/>
          </a:bodyPr>
          <a:lstStyle/>
          <a:p>
            <a:r>
              <a:rPr lang="en-US" dirty="0">
                <a:solidFill>
                  <a:srgbClr val="116530"/>
                </a:solidFill>
                <a:latin typeface="High Tower Text" panose="02040502050506030303" pitchFamily="18" charset="0"/>
              </a:rPr>
              <a:t>Data Cleaning: Took a lot of cleaning. Lots of null (empty) values that would affect how the model performs so they had to be manually fixed</a:t>
            </a:r>
          </a:p>
        </p:txBody>
      </p:sp>
      <p:sp>
        <p:nvSpPr>
          <p:cNvPr id="9" name="TextBox 8">
            <a:extLst>
              <a:ext uri="{FF2B5EF4-FFF2-40B4-BE49-F238E27FC236}">
                <a16:creationId xmlns:a16="http://schemas.microsoft.com/office/drawing/2014/main" id="{3887D6B3-9AC5-40C3-4689-7DE9C44FA2B3}"/>
              </a:ext>
            </a:extLst>
          </p:cNvPr>
          <p:cNvSpPr txBox="1"/>
          <p:nvPr/>
        </p:nvSpPr>
        <p:spPr>
          <a:xfrm>
            <a:off x="2676937" y="1349487"/>
            <a:ext cx="7858539" cy="646331"/>
          </a:xfrm>
          <a:prstGeom prst="rect">
            <a:avLst/>
          </a:prstGeom>
          <a:noFill/>
        </p:spPr>
        <p:txBody>
          <a:bodyPr wrap="square" rtlCol="0">
            <a:spAutoFit/>
          </a:bodyPr>
          <a:lstStyle/>
          <a:p>
            <a:r>
              <a:rPr lang="en-US" dirty="0">
                <a:solidFill>
                  <a:srgbClr val="116530"/>
                </a:solidFill>
                <a:latin typeface="High Tower Text" panose="02040502050506030303" pitchFamily="18" charset="0"/>
              </a:rPr>
              <a:t>The Dataset: This dataset came from </a:t>
            </a:r>
            <a:r>
              <a:rPr lang="en-US" dirty="0" err="1">
                <a:solidFill>
                  <a:srgbClr val="116530"/>
                </a:solidFill>
                <a:latin typeface="High Tower Text" panose="02040502050506030303" pitchFamily="18" charset="0"/>
              </a:rPr>
              <a:t>DoltHub</a:t>
            </a:r>
            <a:r>
              <a:rPr lang="en-US" dirty="0">
                <a:solidFill>
                  <a:srgbClr val="116530"/>
                </a:solidFill>
                <a:latin typeface="High Tower Text" panose="02040502050506030303" pitchFamily="18" charset="0"/>
              </a:rPr>
              <a:t>, a company that publishes a wide variety of datasets</a:t>
            </a:r>
          </a:p>
        </p:txBody>
      </p:sp>
      <p:sp>
        <p:nvSpPr>
          <p:cNvPr id="10" name="TextBox 9">
            <a:extLst>
              <a:ext uri="{FF2B5EF4-FFF2-40B4-BE49-F238E27FC236}">
                <a16:creationId xmlns:a16="http://schemas.microsoft.com/office/drawing/2014/main" id="{00B86763-ABB6-BD2D-2BA0-E56FEEF9CEE5}"/>
              </a:ext>
            </a:extLst>
          </p:cNvPr>
          <p:cNvSpPr txBox="1"/>
          <p:nvPr/>
        </p:nvSpPr>
        <p:spPr>
          <a:xfrm>
            <a:off x="2676936" y="3322258"/>
            <a:ext cx="7858539" cy="646331"/>
          </a:xfrm>
          <a:prstGeom prst="rect">
            <a:avLst/>
          </a:prstGeom>
          <a:noFill/>
        </p:spPr>
        <p:txBody>
          <a:bodyPr wrap="square" rtlCol="0">
            <a:spAutoFit/>
          </a:bodyPr>
          <a:lstStyle/>
          <a:p>
            <a:r>
              <a:rPr lang="en-US" dirty="0">
                <a:solidFill>
                  <a:srgbClr val="116530"/>
                </a:solidFill>
                <a:latin typeface="High Tower Text" panose="02040502050506030303" pitchFamily="18" charset="0"/>
              </a:rPr>
              <a:t>Data Analysis and Visualizations: Looked at summary statistics. Created distribution graphs for strain effects, strain type, flavors and strain rating</a:t>
            </a:r>
          </a:p>
        </p:txBody>
      </p:sp>
      <p:sp>
        <p:nvSpPr>
          <p:cNvPr id="11" name="TextBox 10">
            <a:extLst>
              <a:ext uri="{FF2B5EF4-FFF2-40B4-BE49-F238E27FC236}">
                <a16:creationId xmlns:a16="http://schemas.microsoft.com/office/drawing/2014/main" id="{80D59910-59ED-A030-E0ED-969DCEC5B104}"/>
              </a:ext>
            </a:extLst>
          </p:cNvPr>
          <p:cNvSpPr txBox="1"/>
          <p:nvPr/>
        </p:nvSpPr>
        <p:spPr>
          <a:xfrm>
            <a:off x="2676935" y="4377177"/>
            <a:ext cx="7858539" cy="646331"/>
          </a:xfrm>
          <a:prstGeom prst="rect">
            <a:avLst/>
          </a:prstGeom>
          <a:noFill/>
        </p:spPr>
        <p:txBody>
          <a:bodyPr wrap="square" rtlCol="0">
            <a:spAutoFit/>
          </a:bodyPr>
          <a:lstStyle/>
          <a:p>
            <a:r>
              <a:rPr lang="en-US" dirty="0">
                <a:solidFill>
                  <a:srgbClr val="116530"/>
                </a:solidFill>
                <a:latin typeface="High Tower Text" panose="02040502050506030303" pitchFamily="18" charset="0"/>
              </a:rPr>
              <a:t>The Model: Built a recommender system that suggest strains based on user symptoms </a:t>
            </a:r>
          </a:p>
        </p:txBody>
      </p:sp>
      <p:sp>
        <p:nvSpPr>
          <p:cNvPr id="12" name="TextBox 11">
            <a:extLst>
              <a:ext uri="{FF2B5EF4-FFF2-40B4-BE49-F238E27FC236}">
                <a16:creationId xmlns:a16="http://schemas.microsoft.com/office/drawing/2014/main" id="{4FDF41D2-914D-360B-60C8-0D9E95662FB4}"/>
              </a:ext>
            </a:extLst>
          </p:cNvPr>
          <p:cNvSpPr txBox="1"/>
          <p:nvPr/>
        </p:nvSpPr>
        <p:spPr>
          <a:xfrm>
            <a:off x="2676934" y="5384129"/>
            <a:ext cx="7858539" cy="646331"/>
          </a:xfrm>
          <a:prstGeom prst="rect">
            <a:avLst/>
          </a:prstGeom>
          <a:noFill/>
        </p:spPr>
        <p:txBody>
          <a:bodyPr wrap="square" rtlCol="0">
            <a:spAutoFit/>
          </a:bodyPr>
          <a:lstStyle/>
          <a:p>
            <a:r>
              <a:rPr lang="en-US" dirty="0">
                <a:solidFill>
                  <a:srgbClr val="116530"/>
                </a:solidFill>
                <a:latin typeface="High Tower Text" panose="02040502050506030303" pitchFamily="18" charset="0"/>
              </a:rPr>
              <a:t>Showing off the Model: Used </a:t>
            </a:r>
            <a:r>
              <a:rPr lang="en-US" dirty="0" err="1">
                <a:solidFill>
                  <a:srgbClr val="116530"/>
                </a:solidFill>
                <a:latin typeface="High Tower Text" panose="02040502050506030303" pitchFamily="18" charset="0"/>
              </a:rPr>
              <a:t>Streamlit</a:t>
            </a:r>
            <a:r>
              <a:rPr lang="en-US" dirty="0">
                <a:solidFill>
                  <a:srgbClr val="116530"/>
                </a:solidFill>
                <a:latin typeface="High Tower Text" panose="02040502050506030303" pitchFamily="18" charset="0"/>
              </a:rPr>
              <a:t> to build a webpage to demonstrate our model</a:t>
            </a:r>
          </a:p>
        </p:txBody>
      </p:sp>
      <p:pic>
        <p:nvPicPr>
          <p:cNvPr id="13" name="Picture 12">
            <a:extLst>
              <a:ext uri="{FF2B5EF4-FFF2-40B4-BE49-F238E27FC236}">
                <a16:creationId xmlns:a16="http://schemas.microsoft.com/office/drawing/2014/main" id="{4A5AFC66-045D-0330-8F0B-C21978C5A621}"/>
              </a:ext>
            </a:extLst>
          </p:cNvPr>
          <p:cNvPicPr>
            <a:picLocks noChangeAspect="1"/>
          </p:cNvPicPr>
          <p:nvPr/>
        </p:nvPicPr>
        <p:blipFill>
          <a:blip r:embed="rId2"/>
          <a:stretch>
            <a:fillRect/>
          </a:stretch>
        </p:blipFill>
        <p:spPr>
          <a:xfrm>
            <a:off x="1560443" y="2151028"/>
            <a:ext cx="944218" cy="944218"/>
          </a:xfrm>
          <a:prstGeom prst="rect">
            <a:avLst/>
          </a:prstGeom>
        </p:spPr>
      </p:pic>
      <p:pic>
        <p:nvPicPr>
          <p:cNvPr id="14" name="Picture 13">
            <a:extLst>
              <a:ext uri="{FF2B5EF4-FFF2-40B4-BE49-F238E27FC236}">
                <a16:creationId xmlns:a16="http://schemas.microsoft.com/office/drawing/2014/main" id="{0B6BA75A-9980-151D-51E1-2EC4DF25FE6C}"/>
              </a:ext>
            </a:extLst>
          </p:cNvPr>
          <p:cNvPicPr>
            <a:picLocks noChangeAspect="1"/>
          </p:cNvPicPr>
          <p:nvPr/>
        </p:nvPicPr>
        <p:blipFill>
          <a:blip r:embed="rId2"/>
          <a:stretch>
            <a:fillRect/>
          </a:stretch>
        </p:blipFill>
        <p:spPr>
          <a:xfrm>
            <a:off x="1560443" y="3159057"/>
            <a:ext cx="944218" cy="944218"/>
          </a:xfrm>
          <a:prstGeom prst="rect">
            <a:avLst/>
          </a:prstGeom>
        </p:spPr>
      </p:pic>
      <p:pic>
        <p:nvPicPr>
          <p:cNvPr id="15" name="Picture 14">
            <a:extLst>
              <a:ext uri="{FF2B5EF4-FFF2-40B4-BE49-F238E27FC236}">
                <a16:creationId xmlns:a16="http://schemas.microsoft.com/office/drawing/2014/main" id="{51CD70EE-B231-7FC4-D942-B5E0CD9F3A5C}"/>
              </a:ext>
            </a:extLst>
          </p:cNvPr>
          <p:cNvPicPr>
            <a:picLocks noChangeAspect="1"/>
          </p:cNvPicPr>
          <p:nvPr/>
        </p:nvPicPr>
        <p:blipFill>
          <a:blip r:embed="rId2"/>
          <a:stretch>
            <a:fillRect/>
          </a:stretch>
        </p:blipFill>
        <p:spPr>
          <a:xfrm>
            <a:off x="1560443" y="4165860"/>
            <a:ext cx="944218" cy="944218"/>
          </a:xfrm>
          <a:prstGeom prst="rect">
            <a:avLst/>
          </a:prstGeom>
        </p:spPr>
      </p:pic>
      <p:pic>
        <p:nvPicPr>
          <p:cNvPr id="16" name="Picture 15">
            <a:extLst>
              <a:ext uri="{FF2B5EF4-FFF2-40B4-BE49-F238E27FC236}">
                <a16:creationId xmlns:a16="http://schemas.microsoft.com/office/drawing/2014/main" id="{DED84C0F-E05B-646F-B72A-60E8663D96B9}"/>
              </a:ext>
            </a:extLst>
          </p:cNvPr>
          <p:cNvPicPr>
            <a:picLocks noChangeAspect="1"/>
          </p:cNvPicPr>
          <p:nvPr/>
        </p:nvPicPr>
        <p:blipFill>
          <a:blip r:embed="rId2"/>
          <a:stretch>
            <a:fillRect/>
          </a:stretch>
        </p:blipFill>
        <p:spPr>
          <a:xfrm>
            <a:off x="1560443" y="5172663"/>
            <a:ext cx="944218" cy="944218"/>
          </a:xfrm>
          <a:prstGeom prst="rect">
            <a:avLst/>
          </a:prstGeom>
        </p:spPr>
      </p:pic>
    </p:spTree>
    <p:extLst>
      <p:ext uri="{BB962C8B-B14F-4D97-AF65-F5344CB8AC3E}">
        <p14:creationId xmlns:p14="http://schemas.microsoft.com/office/powerpoint/2010/main" val="1917190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B3A6061-C08C-27C5-C865-53A718B01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22" y="-3780"/>
            <a:ext cx="10687878" cy="685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89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00F9DEE-7A3F-8EC7-0C86-BE2BA4C25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930" y="0"/>
            <a:ext cx="1075413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92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EE4841E-D62D-38F3-57E7-7B69F4037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27" y="288235"/>
            <a:ext cx="10529546" cy="6281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238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B8CAC727-0AFD-532E-AA25-E96AFED69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602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FDE69F2-9A03-5AF9-A4AB-CB5FFA811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0696"/>
            <a:ext cx="11920330" cy="5459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83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5630</TotalTime>
  <Words>485</Words>
  <Application>Microsoft Office PowerPoint</Application>
  <PresentationFormat>Widescreen</PresentationFormat>
  <Paragraphs>27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High Tower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Bailee Buckner</dc:creator>
  <cp:lastModifiedBy>Bailee Buckner</cp:lastModifiedBy>
  <cp:revision>6</cp:revision>
  <dcterms:created xsi:type="dcterms:W3CDTF">2024-05-18T20:41:54Z</dcterms:created>
  <dcterms:modified xsi:type="dcterms:W3CDTF">2024-05-22T19:51:40Z</dcterms:modified>
</cp:coreProperties>
</file>